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1"/>
  </p:sldMasterIdLst>
  <p:notesMasterIdLst>
    <p:notesMasterId r:id="rId10"/>
  </p:notesMasterIdLst>
  <p:handoutMasterIdLst>
    <p:handoutMasterId r:id="rId11"/>
  </p:handoutMasterIdLst>
  <p:sldIdLst>
    <p:sldId id="264" r:id="rId2"/>
    <p:sldId id="258" r:id="rId3"/>
    <p:sldId id="257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9999"/>
    <a:srgbClr val="FF3300"/>
    <a:srgbClr val="FF6633"/>
    <a:srgbClr val="F8F8F8"/>
    <a:srgbClr val="FFFF99"/>
    <a:srgbClr val="FFFF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57" d="100"/>
          <a:sy n="57" d="100"/>
        </p:scale>
        <p:origin x="-7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51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r>
              <a:rPr lang="de-DE"/>
              <a:t>Ver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3E6BA7A8-B1E1-4592-8532-D7C87CCE640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24614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B84033E7-3425-4D60-B6C1-28DCCA72B826}" type="slidenum">
              <a:rPr lang="de-DE"/>
              <a:pPr/>
              <a:t>‹Nr.›</a:t>
            </a:fld>
            <a:endParaRPr lang="de-DE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879175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980509-6F09-43FC-8483-21619D933363}" type="slidenum">
              <a:rPr lang="de-DE"/>
              <a:pPr/>
              <a:t>1</a:t>
            </a:fld>
            <a:endParaRPr lang="de-DE"/>
          </a:p>
        </p:txBody>
      </p:sp>
      <p:sp>
        <p:nvSpPr>
          <p:cNvPr id="40962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2051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dirty="0" smtClean="0"/>
              <a:t>Vortragsnotizen</a:t>
            </a:r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9C4DA9-D073-4D6B-A1D3-2C8D8D4476E9}" type="slidenum">
              <a:rPr lang="de-DE"/>
              <a:pPr/>
              <a:t>2</a:t>
            </a:fld>
            <a:endParaRPr lang="de-DE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dirty="0" smtClean="0"/>
              <a:t>Vortragsnotizen</a:t>
            </a:r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FB04C6-A6CD-430F-88E5-3A005452CC00}" type="slidenum">
              <a:rPr lang="de-DE"/>
              <a:pPr/>
              <a:t>3</a:t>
            </a:fld>
            <a:endParaRPr lang="de-DE"/>
          </a:p>
        </p:txBody>
      </p:sp>
      <p:sp>
        <p:nvSpPr>
          <p:cNvPr id="4198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de-DE" dirty="0" smtClean="0"/>
              <a:t>Vortragsnotizen</a:t>
            </a:r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A8C2A-BED5-4D0B-8120-0CEB5714FA55}" type="slidenum">
              <a:rPr lang="de-DE"/>
              <a:pPr/>
              <a:t>4</a:t>
            </a:fld>
            <a:endParaRPr lang="de-DE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1AC901-4AB2-4D42-986F-0AD5DF6E61FE}" type="slidenum">
              <a:rPr lang="de-DE"/>
              <a:pPr/>
              <a:t>5</a:t>
            </a:fld>
            <a:endParaRPr lang="de-DE"/>
          </a:p>
        </p:txBody>
      </p:sp>
      <p:sp>
        <p:nvSpPr>
          <p:cNvPr id="440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D30B6E-43E2-40B4-98BE-7CD138857914}" type="slidenum">
              <a:rPr lang="de-DE"/>
              <a:pPr/>
              <a:t>6</a:t>
            </a:fld>
            <a:endParaRPr lang="de-DE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4DC906-2343-4258-82CD-028A92601887}" type="slidenum">
              <a:rPr lang="de-DE"/>
              <a:pPr/>
              <a:t>7</a:t>
            </a:fld>
            <a:endParaRPr lang="de-DE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BEEF7C-BC4E-47FF-AAF0-74A502181144}" type="slidenum">
              <a:rPr lang="de-DE"/>
              <a:pPr/>
              <a:t>8</a:t>
            </a:fld>
            <a:endParaRPr lang="de-DE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CH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685800" y="990600"/>
            <a:ext cx="8029604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de-CH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5018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</p:grpSp>
      <p:sp>
        <p:nvSpPr>
          <p:cNvPr id="50184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2667000" y="6553200"/>
            <a:ext cx="1905000" cy="30777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e-DE" dirty="0" smtClean="0"/>
          </a:p>
        </p:txBody>
      </p:sp>
      <p:sp>
        <p:nvSpPr>
          <p:cNvPr id="50185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9525" y="6359525"/>
            <a:ext cx="587375" cy="707886"/>
          </a:xfrm>
        </p:spPr>
        <p:txBody>
          <a:bodyPr anchorCtr="0"/>
          <a:lstStyle>
            <a:lvl1pPr>
              <a:defRPr sz="2000"/>
            </a:lvl1pPr>
          </a:lstStyle>
          <a:p>
            <a:fld id="{093FCC17-1C19-4611-8AD1-8956E55A59A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5018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Klicken Sie, um das Titelformat zu bearbeiten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CD0719-4F4D-45F7-AAC0-24B6B9A53993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74A6A-6450-4807-8BAD-6D6173CB8A7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el, ClipAr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ClipArt-Platzhalter 2"/>
          <p:cNvSpPr>
            <a:spLocks noGrp="1"/>
          </p:cNvSpPr>
          <p:nvPr>
            <p:ph type="clipArt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DCB12951-A196-411A-97B2-BDEDE12220D8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ClipArt-Platzhalter 3"/>
          <p:cNvSpPr>
            <a:spLocks noGrp="1"/>
          </p:cNvSpPr>
          <p:nvPr>
            <p:ph type="clip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3DBC72F4-59B4-4EBD-8791-B04C59318ED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el, Text und 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762000"/>
            <a:ext cx="8001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iagrammplatzhalter 3"/>
          <p:cNvSpPr>
            <a:spLocks noGrp="1"/>
          </p:cNvSpPr>
          <p:nvPr>
            <p:ph type="chart"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/>
          <a:p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4138" y="63436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FC1EBAEC-D08F-4A18-94F2-6CCE903CCD57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28662" y="2643182"/>
            <a:ext cx="8001000" cy="3733800"/>
          </a:xfrm>
        </p:spPr>
        <p:txBody>
          <a:bodyPr/>
          <a:lstStyle>
            <a:lvl1pPr>
              <a:defRPr sz="3600"/>
            </a:lvl1pPr>
            <a:lvl2pPr>
              <a:defRPr sz="2800"/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2936875" y="6529388"/>
            <a:ext cx="2895600" cy="307777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0" y="6386476"/>
            <a:ext cx="785786" cy="400110"/>
          </a:xfrm>
        </p:spPr>
        <p:txBody>
          <a:bodyPr/>
          <a:lstStyle>
            <a:lvl1pPr>
              <a:defRPr sz="2000"/>
            </a:lvl1pPr>
          </a:lstStyle>
          <a:p>
            <a:fld id="{258400EF-EF8C-4427-9F00-623E8F158CC9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D6310-0A69-4E31-AD95-0623FA01D04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645FD1-3164-46CF-B74A-C9157705DC7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E82764-B7C4-403B-84E1-7E72ED6F544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D9F2AE-CC77-47E3-8458-6EEDBBA7B49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7D4BC-B307-46D6-B342-65DB71ADEE0E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7A036-AE5C-48A9-B4EB-00C6C53A0FB6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D90514-F8C3-4839-B1CB-3CB4560FECB4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154" name="Group 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4915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  <p:sp>
          <p:nvSpPr>
            <p:cNvPr id="49156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45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</p:grpSp>
      <p:sp>
        <p:nvSpPr>
          <p:cNvPr id="4915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das Titelformat zu bearbeiten</a:t>
            </a: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400"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de-DE" smtClean="0"/>
              <a:t>Cornelia Armani</a:t>
            </a:r>
            <a:endParaRPr lang="de-DE"/>
          </a:p>
        </p:txBody>
      </p:sp>
      <p:sp>
        <p:nvSpPr>
          <p:cNvPr id="4916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3436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fld id="{29C3F6EA-238F-45D9-A767-E556DFC8FADC}" type="slidenum">
              <a:rPr lang="de-DE"/>
              <a:pPr/>
              <a:t>‹Nr.›</a:t>
            </a:fld>
            <a:endParaRPr lang="de-DE"/>
          </a:p>
        </p:txBody>
      </p:sp>
      <p:grpSp>
        <p:nvGrpSpPr>
          <p:cNvPr id="49163" name="Group 1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49164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  <p:sp>
          <p:nvSpPr>
            <p:cNvPr id="49165" name="AutoShape 13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de-CH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transition spd="med"/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Cornelia Armani</a:t>
            </a:r>
            <a:endParaRPr lang="de-DE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de-DE" dirty="0" smtClean="0"/>
              <a:t>Produkt lancieren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4" name="Rectangle 30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Gute Qualität</a:t>
            </a:r>
          </a:p>
          <a:p>
            <a:r>
              <a:rPr lang="de-DE" dirty="0" smtClean="0"/>
              <a:t>Hohe Wertschöpfung</a:t>
            </a:r>
            <a:endParaRPr lang="de-DE" dirty="0"/>
          </a:p>
        </p:txBody>
      </p:sp>
      <p:sp>
        <p:nvSpPr>
          <p:cNvPr id="25" name="Fußzeilenplatzhalt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26" name="Foliennummernplatzhalt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172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Kundenbedürfnisse</a:t>
            </a:r>
            <a:endParaRPr lang="de-DE" dirty="0"/>
          </a:p>
        </p:txBody>
      </p:sp>
      <p:cxnSp>
        <p:nvCxnSpPr>
          <p:cNvPr id="6162" name="AutoShape 18"/>
          <p:cNvCxnSpPr>
            <a:cxnSpLocks noChangeShapeType="1"/>
            <a:stCxn id="6159" idx="1"/>
            <a:endCxn id="6161" idx="5"/>
          </p:cNvCxnSpPr>
          <p:nvPr/>
        </p:nvCxnSpPr>
        <p:spPr bwMode="auto">
          <a:xfrm rot="16200000" flipV="1">
            <a:off x="5433176" y="3360470"/>
            <a:ext cx="674686" cy="26059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6165" name="AutoShape 21"/>
          <p:cNvCxnSpPr>
            <a:cxnSpLocks noChangeShapeType="1"/>
            <a:stCxn id="6159" idx="7"/>
            <a:endCxn id="6164" idx="3"/>
          </p:cNvCxnSpPr>
          <p:nvPr/>
        </p:nvCxnSpPr>
        <p:spPr bwMode="auto">
          <a:xfrm rot="5400000" flipH="1" flipV="1">
            <a:off x="7575051" y="3371819"/>
            <a:ext cx="667911" cy="24467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grpSp>
        <p:nvGrpSpPr>
          <p:cNvPr id="6175" name="Group 31"/>
          <p:cNvGrpSpPr>
            <a:grpSpLocks/>
          </p:cNvGrpSpPr>
          <p:nvPr/>
        </p:nvGrpSpPr>
        <p:grpSpPr bwMode="auto">
          <a:xfrm>
            <a:off x="4676805" y="2500306"/>
            <a:ext cx="4252913" cy="3717925"/>
            <a:chOff x="405" y="1392"/>
            <a:chExt cx="2679" cy="2342"/>
          </a:xfrm>
        </p:grpSpPr>
        <p:sp>
          <p:nvSpPr>
            <p:cNvPr id="6159" name="Oval 15"/>
            <p:cNvSpPr>
              <a:spLocks noChangeArrowheads="1"/>
            </p:cNvSpPr>
            <p:nvPr/>
          </p:nvSpPr>
          <p:spPr bwMode="auto">
            <a:xfrm>
              <a:off x="930" y="2130"/>
              <a:ext cx="1680" cy="67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Zufriedenstellung</a:t>
              </a:r>
            </a:p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des Kunden</a:t>
              </a:r>
            </a:p>
          </p:txBody>
        </p:sp>
        <p:sp>
          <p:nvSpPr>
            <p:cNvPr id="6161" name="Oval 17"/>
            <p:cNvSpPr>
              <a:spLocks noChangeArrowheads="1"/>
            </p:cNvSpPr>
            <p:nvPr/>
          </p:nvSpPr>
          <p:spPr bwMode="auto">
            <a:xfrm>
              <a:off x="405" y="1392"/>
              <a:ext cx="711" cy="48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Qualität</a:t>
              </a:r>
              <a:endParaRPr lang="de-DE" sz="180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6164" name="Oval 20"/>
            <p:cNvSpPr>
              <a:spLocks noChangeArrowheads="1"/>
            </p:cNvSpPr>
            <p:nvPr/>
          </p:nvSpPr>
          <p:spPr bwMode="auto">
            <a:xfrm>
              <a:off x="2421" y="1392"/>
              <a:ext cx="663" cy="48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Wert</a:t>
              </a:r>
            </a:p>
          </p:txBody>
        </p:sp>
        <p:sp>
          <p:nvSpPr>
            <p:cNvPr id="6167" name="Oval 23"/>
            <p:cNvSpPr>
              <a:spLocks noChangeArrowheads="1"/>
            </p:cNvSpPr>
            <p:nvPr/>
          </p:nvSpPr>
          <p:spPr bwMode="auto">
            <a:xfrm>
              <a:off x="1392" y="3216"/>
              <a:ext cx="768" cy="51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r>
                <a:rPr lang="de-DE" sz="1800" b="1">
                  <a:solidFill>
                    <a:srgbClr val="F8F8F8"/>
                  </a:solidFill>
                  <a:latin typeface="Arial" charset="0"/>
                </a:rPr>
                <a:t>Service</a:t>
              </a:r>
              <a:endParaRPr lang="de-DE" sz="1800">
                <a:solidFill>
                  <a:srgbClr val="F8F8F8"/>
                </a:solidFill>
                <a:latin typeface="Arial" charset="0"/>
              </a:endParaRPr>
            </a:p>
          </p:txBody>
        </p:sp>
      </p:grpSp>
      <p:cxnSp>
        <p:nvCxnSpPr>
          <p:cNvPr id="6168" name="AutoShape 24"/>
          <p:cNvCxnSpPr>
            <a:cxnSpLocks noChangeShapeType="1"/>
            <a:stCxn id="6167" idx="0"/>
            <a:endCxn id="6159" idx="4"/>
          </p:cNvCxnSpPr>
          <p:nvPr/>
        </p:nvCxnSpPr>
        <p:spPr bwMode="auto">
          <a:xfrm rot="16200000" flipV="1">
            <a:off x="6519894" y="5062531"/>
            <a:ext cx="65722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Verkaufszahl 50´000 im ersten Jahr</a:t>
            </a:r>
          </a:p>
          <a:p>
            <a:r>
              <a:rPr lang="de-DE" dirty="0" smtClean="0"/>
              <a:t>Rendite 6.5%</a:t>
            </a:r>
            <a:endParaRPr lang="de-DE" dirty="0"/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Ziel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1" name="Rectangle 1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Kunde fährt gut</a:t>
            </a:r>
          </a:p>
          <a:p>
            <a:r>
              <a:rPr lang="de-DE" dirty="0" smtClean="0"/>
              <a:t>Konkurrenz </a:t>
            </a:r>
            <a:br>
              <a:rPr lang="de-DE" dirty="0" smtClean="0"/>
            </a:br>
            <a:r>
              <a:rPr lang="de-DE" dirty="0" smtClean="0"/>
              <a:t>viel teurer</a:t>
            </a:r>
            <a:endParaRPr lang="de-DE" dirty="0"/>
          </a:p>
        </p:txBody>
      </p:sp>
      <p:sp>
        <p:nvSpPr>
          <p:cNvPr id="29" name="Fußzeilenplatzhalt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30" name="Foliennummernplatzhalt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Kostenanalyse</a:t>
            </a:r>
            <a:endParaRPr lang="de-DE" dirty="0"/>
          </a:p>
        </p:txBody>
      </p:sp>
      <p:graphicFrame>
        <p:nvGraphicFramePr>
          <p:cNvPr id="51200" name="Object 0"/>
          <p:cNvGraphicFramePr>
            <a:graphicFrameLocks noGrp="1" noChangeAspect="1"/>
          </p:cNvGraphicFramePr>
          <p:nvPr>
            <p:ph type="chart" sz="half" idx="4294967295"/>
          </p:nvPr>
        </p:nvGraphicFramePr>
        <p:xfrm>
          <a:off x="5072066" y="2409844"/>
          <a:ext cx="386715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1" name="Diagramm" r:id="rId4" imgW="4133805" imgH="3743441" progId="MSGraph.Chart.8">
                  <p:embed followColorScheme="full"/>
                </p:oleObj>
              </mc:Choice>
              <mc:Fallback>
                <p:oleObj name="Diagramm" r:id="rId4" imgW="4133805" imgH="3743441" progId="MSGraph.Chart.8">
                  <p:embed followColorScheme="full"/>
                  <p:pic>
                    <p:nvPicPr>
                      <p:cNvPr id="0" name="Picture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2066" y="2409844"/>
                        <a:ext cx="3867150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648200" y="1981200"/>
            <a:ext cx="381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3" name="Rectangle 2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hervorragende </a:t>
            </a:r>
            <a:r>
              <a:rPr lang="de-DE" smtClean="0"/>
              <a:t/>
            </a:r>
            <a:br>
              <a:rPr lang="de-DE" smtClean="0"/>
            </a:br>
            <a:r>
              <a:rPr lang="de-DE" smtClean="0"/>
              <a:t>Eigenschaften</a:t>
            </a:r>
            <a:endParaRPr lang="de-DE" dirty="0" smtClean="0"/>
          </a:p>
          <a:p>
            <a:r>
              <a:rPr lang="de-DE" dirty="0" smtClean="0"/>
              <a:t>Kundenbedürfnisse </a:t>
            </a:r>
            <a:br>
              <a:rPr lang="de-DE" dirty="0" smtClean="0"/>
            </a:br>
            <a:r>
              <a:rPr lang="de-DE" dirty="0" smtClean="0"/>
              <a:t>berücksichtigen </a:t>
            </a:r>
            <a:endParaRPr lang="de-DE" dirty="0"/>
          </a:p>
        </p:txBody>
      </p:sp>
      <p:sp>
        <p:nvSpPr>
          <p:cNvPr id="25" name="Fußzeilenplatzhalt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26" name="Foliennummernplatzhalt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7192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Deckung der Bedürfnisse</a:t>
            </a:r>
            <a:endParaRPr lang="de-DE" dirty="0"/>
          </a:p>
        </p:txBody>
      </p:sp>
      <p:grpSp>
        <p:nvGrpSpPr>
          <p:cNvPr id="7190" name="Group 22"/>
          <p:cNvGrpSpPr>
            <a:grpSpLocks/>
          </p:cNvGrpSpPr>
          <p:nvPr/>
        </p:nvGrpSpPr>
        <p:grpSpPr bwMode="auto">
          <a:xfrm>
            <a:off x="6248400" y="2057400"/>
            <a:ext cx="2330450" cy="2103438"/>
            <a:chOff x="4100" y="480"/>
            <a:chExt cx="1468" cy="1325"/>
          </a:xfrm>
        </p:grpSpPr>
        <p:sp>
          <p:nvSpPr>
            <p:cNvPr id="7184" name="PyramidChart 1;Item 3"/>
            <p:cNvSpPr>
              <a:spLocks noChangeAspect="1" noChangeArrowheads="1"/>
            </p:cNvSpPr>
            <p:nvPr/>
          </p:nvSpPr>
          <p:spPr bwMode="blackWhite">
            <a:xfrm flipV="1">
              <a:off x="4100" y="1363"/>
              <a:ext cx="1468" cy="442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  <p:sp>
          <p:nvSpPr>
            <p:cNvPr id="7185" name="PyramidChart 1;Item 2"/>
            <p:cNvSpPr>
              <a:spLocks noChangeAspect="1" noChangeArrowheads="1"/>
            </p:cNvSpPr>
            <p:nvPr/>
          </p:nvSpPr>
          <p:spPr bwMode="auto">
            <a:xfrm flipV="1">
              <a:off x="4344" y="922"/>
              <a:ext cx="978" cy="4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  <p:sp>
          <p:nvSpPr>
            <p:cNvPr id="7186" name="PyramidChart 1;Item 1"/>
            <p:cNvSpPr>
              <a:spLocks noChangeAspect="1" noChangeArrowheads="1"/>
            </p:cNvSpPr>
            <p:nvPr/>
          </p:nvSpPr>
          <p:spPr bwMode="auto">
            <a:xfrm flipV="1">
              <a:off x="4589" y="480"/>
              <a:ext cx="490" cy="442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>
            <a:off x="4876800" y="2438400"/>
            <a:ext cx="3108325" cy="2803525"/>
            <a:chOff x="2544" y="912"/>
            <a:chExt cx="1958" cy="1766"/>
          </a:xfrm>
        </p:grpSpPr>
        <p:sp>
          <p:nvSpPr>
            <p:cNvPr id="7179" name="PyramidChart 1;Item 4"/>
            <p:cNvSpPr>
              <a:spLocks noChangeAspect="1" noChangeArrowheads="1"/>
            </p:cNvSpPr>
            <p:nvPr/>
          </p:nvSpPr>
          <p:spPr bwMode="auto">
            <a:xfrm flipV="1">
              <a:off x="2544" y="2237"/>
              <a:ext cx="1958" cy="441"/>
            </a:xfrm>
            <a:custGeom>
              <a:avLst/>
              <a:gdLst>
                <a:gd name="G0" fmla="+- 2700 0 0"/>
                <a:gd name="G1" fmla="+- 21600 0 2700"/>
                <a:gd name="G2" fmla="*/ 2700 1 2"/>
                <a:gd name="G3" fmla="+- 21600 0 G2"/>
                <a:gd name="G4" fmla="+/ 2700 21600 2"/>
                <a:gd name="G5" fmla="+/ G1 0 2"/>
                <a:gd name="G6" fmla="*/ 21600 21600 2700"/>
                <a:gd name="G7" fmla="*/ G6 1 2"/>
                <a:gd name="G8" fmla="+- 21600 0 G7"/>
                <a:gd name="G9" fmla="*/ 21600 1 2"/>
                <a:gd name="G10" fmla="+- 2700 0 G9"/>
                <a:gd name="G11" fmla="?: G10 G8 0"/>
                <a:gd name="G12" fmla="?: G10 G7 21600"/>
                <a:gd name="T0" fmla="*/ 20250 w 21600"/>
                <a:gd name="T1" fmla="*/ 10800 h 21600"/>
                <a:gd name="T2" fmla="*/ 10800 w 21600"/>
                <a:gd name="T3" fmla="*/ 21600 h 21600"/>
                <a:gd name="T4" fmla="*/ 1350 w 21600"/>
                <a:gd name="T5" fmla="*/ 10800 h 21600"/>
                <a:gd name="T6" fmla="*/ 10800 w 21600"/>
                <a:gd name="T7" fmla="*/ 0 h 21600"/>
                <a:gd name="T8" fmla="*/ 3150 w 21600"/>
                <a:gd name="T9" fmla="*/ 3150 h 21600"/>
                <a:gd name="T10" fmla="*/ 18450 w 21600"/>
                <a:gd name="T11" fmla="*/ 1845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2700" y="21600"/>
                  </a:lnTo>
                  <a:lnTo>
                    <a:pt x="189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>
                  <a:solidFill>
                    <a:srgbClr val="F8F8F8"/>
                  </a:solidFill>
                  <a:latin typeface="Arial" charset="0"/>
                </a:rPr>
                <a:t>Qualität</a:t>
              </a:r>
              <a:endParaRPr lang="en-US" sz="1600">
                <a:latin typeface="Arial" charset="0"/>
              </a:endParaRPr>
            </a:p>
          </p:txBody>
        </p:sp>
        <p:sp>
          <p:nvSpPr>
            <p:cNvPr id="7180" name="PyramidChart 1;Item 3"/>
            <p:cNvSpPr>
              <a:spLocks noChangeAspect="1" noChangeArrowheads="1"/>
            </p:cNvSpPr>
            <p:nvPr/>
          </p:nvSpPr>
          <p:spPr bwMode="blackWhite">
            <a:xfrm flipV="1">
              <a:off x="2789" y="1795"/>
              <a:ext cx="1468" cy="442"/>
            </a:xfrm>
            <a:custGeom>
              <a:avLst/>
              <a:gdLst>
                <a:gd name="G0" fmla="+- 3600 0 0"/>
                <a:gd name="G1" fmla="+- 21600 0 3600"/>
                <a:gd name="G2" fmla="*/ 3600 1 2"/>
                <a:gd name="G3" fmla="+- 21600 0 G2"/>
                <a:gd name="G4" fmla="+/ 3600 21600 2"/>
                <a:gd name="G5" fmla="+/ G1 0 2"/>
                <a:gd name="G6" fmla="*/ 21600 21600 3600"/>
                <a:gd name="G7" fmla="*/ G6 1 2"/>
                <a:gd name="G8" fmla="+- 21600 0 G7"/>
                <a:gd name="G9" fmla="*/ 21600 1 2"/>
                <a:gd name="G10" fmla="+- 3600 0 G9"/>
                <a:gd name="G11" fmla="?: G10 G8 0"/>
                <a:gd name="G12" fmla="?: G10 G7 21600"/>
                <a:gd name="T0" fmla="*/ 19800 w 21600"/>
                <a:gd name="T1" fmla="*/ 10800 h 21600"/>
                <a:gd name="T2" fmla="*/ 10800 w 21600"/>
                <a:gd name="T3" fmla="*/ 21600 h 21600"/>
                <a:gd name="T4" fmla="*/ 1800 w 21600"/>
                <a:gd name="T5" fmla="*/ 10800 h 21600"/>
                <a:gd name="T6" fmla="*/ 10800 w 21600"/>
                <a:gd name="T7" fmla="*/ 0 h 21600"/>
                <a:gd name="T8" fmla="*/ 3600 w 21600"/>
                <a:gd name="T9" fmla="*/ 3600 h 21600"/>
                <a:gd name="T10" fmla="*/ 18000 w 21600"/>
                <a:gd name="T11" fmla="*/ 180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3600" y="21600"/>
                  </a:lnTo>
                  <a:lnTo>
                    <a:pt x="180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>
                  <a:latin typeface="Arial" charset="0"/>
                </a:rPr>
                <a:t>Design</a:t>
              </a:r>
            </a:p>
          </p:txBody>
        </p:sp>
        <p:sp>
          <p:nvSpPr>
            <p:cNvPr id="7181" name="PyramidChart 1;Item 2"/>
            <p:cNvSpPr>
              <a:spLocks noChangeAspect="1" noChangeArrowheads="1"/>
            </p:cNvSpPr>
            <p:nvPr/>
          </p:nvSpPr>
          <p:spPr bwMode="auto">
            <a:xfrm flipV="1">
              <a:off x="3033" y="1354"/>
              <a:ext cx="978" cy="440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r>
                <a:rPr lang="en-US" sz="2000">
                  <a:latin typeface="Arial" charset="0"/>
                </a:rPr>
                <a:t>Preis</a:t>
              </a:r>
            </a:p>
          </p:txBody>
        </p:sp>
        <p:sp>
          <p:nvSpPr>
            <p:cNvPr id="7182" name="PyramidChart 1;Item 1"/>
            <p:cNvSpPr>
              <a:spLocks noChangeAspect="1" noChangeArrowheads="1"/>
            </p:cNvSpPr>
            <p:nvPr/>
          </p:nvSpPr>
          <p:spPr bwMode="auto">
            <a:xfrm flipV="1">
              <a:off x="3278" y="912"/>
              <a:ext cx="490" cy="442"/>
            </a:xfrm>
            <a:custGeom>
              <a:avLst/>
              <a:gdLst>
                <a:gd name="G0" fmla="+- 10800 0 0"/>
                <a:gd name="G1" fmla="+- 21600 0 10800"/>
                <a:gd name="G2" fmla="*/ 10800 1 2"/>
                <a:gd name="G3" fmla="+- 21600 0 G2"/>
                <a:gd name="G4" fmla="+/ 10800 21600 2"/>
                <a:gd name="G5" fmla="+/ G1 0 2"/>
                <a:gd name="G6" fmla="*/ 21600 21600 10800"/>
                <a:gd name="G7" fmla="*/ G6 1 2"/>
                <a:gd name="G8" fmla="+- 21600 0 G7"/>
                <a:gd name="G9" fmla="*/ 21600 1 2"/>
                <a:gd name="G10" fmla="+- 10800 0 G9"/>
                <a:gd name="G11" fmla="?: G10 G8 0"/>
                <a:gd name="G12" fmla="?: G10 G7 21600"/>
                <a:gd name="T0" fmla="*/ 16200 w 21600"/>
                <a:gd name="T1" fmla="*/ 10800 h 21600"/>
                <a:gd name="T2" fmla="*/ 10800 w 21600"/>
                <a:gd name="T3" fmla="*/ 21600 h 21600"/>
                <a:gd name="T4" fmla="*/ 5400 w 21600"/>
                <a:gd name="T5" fmla="*/ 10800 h 21600"/>
                <a:gd name="T6" fmla="*/ 10800 w 21600"/>
                <a:gd name="T7" fmla="*/ 0 h 21600"/>
                <a:gd name="T8" fmla="*/ 7200 w 21600"/>
                <a:gd name="T9" fmla="*/ 7200 h 21600"/>
                <a:gd name="T10" fmla="*/ 14400 w 21600"/>
                <a:gd name="T11" fmla="*/ 144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10800" y="21600"/>
                  </a:lnTo>
                  <a:lnTo>
                    <a:pt x="108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 anchorCtr="1"/>
            <a:lstStyle/>
            <a:p>
              <a:pPr eaLnBrk="0" hangingPunct="0"/>
              <a:endParaRPr lang="de-DE" sz="1600">
                <a:latin typeface="Arial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ußzeilenplatzhalt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9F2AE-CC77-47E3-8458-6EEDBBA7B496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9294" name="Rectangle 7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Unsere Stärken</a:t>
            </a:r>
            <a:endParaRPr lang="de-DE" dirty="0"/>
          </a:p>
        </p:txBody>
      </p:sp>
      <p:grpSp>
        <p:nvGrpSpPr>
          <p:cNvPr id="9290" name="Group 74"/>
          <p:cNvGrpSpPr>
            <a:grpSpLocks/>
          </p:cNvGrpSpPr>
          <p:nvPr/>
        </p:nvGrpSpPr>
        <p:grpSpPr bwMode="auto">
          <a:xfrm>
            <a:off x="4724400" y="2667000"/>
            <a:ext cx="2336800" cy="2351088"/>
            <a:chOff x="2064" y="2151"/>
            <a:chExt cx="1472" cy="1481"/>
          </a:xfrm>
        </p:grpSpPr>
        <p:sp>
          <p:nvSpPr>
            <p:cNvPr id="9256" name="AutoShape 40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-5898240 0 0"/>
                <a:gd name="G1" fmla="+- -9437184 0 0"/>
                <a:gd name="G2" fmla="+- -5898240 0 -9437184"/>
                <a:gd name="G3" fmla="+- 10800 0 0"/>
                <a:gd name="G4" fmla="+- 0 0 -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9437184"/>
                <a:gd name="G10" fmla="+- 8100 0 2700"/>
                <a:gd name="G11" fmla="cos G10 -5898240"/>
                <a:gd name="G12" fmla="sin G10 -5898240"/>
                <a:gd name="G13" fmla="cos 13500 -5898240"/>
                <a:gd name="G14" fmla="sin 13500 -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-5898240"/>
                <a:gd name="G22" fmla="sin G20 -5898240"/>
                <a:gd name="G23" fmla="+- G21 10800 0"/>
                <a:gd name="G24" fmla="+- G12 G23 G22"/>
                <a:gd name="G25" fmla="+- G22 G23 G11"/>
                <a:gd name="G26" fmla="cos 10800 -5898240"/>
                <a:gd name="G27" fmla="sin 10800 -5898240"/>
                <a:gd name="G28" fmla="cos 8100 -5898240"/>
                <a:gd name="G29" fmla="sin 8100 -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9437184"/>
                <a:gd name="G36" fmla="sin G34 -9437184"/>
                <a:gd name="G37" fmla="+/ -9437184 -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5896 w 21600"/>
                <a:gd name="T5" fmla="*/ 1177 h 21600"/>
                <a:gd name="T6" fmla="*/ 3154 w 21600"/>
                <a:gd name="T7" fmla="*/ 5245 h 21600"/>
                <a:gd name="T8" fmla="*/ 7122 w 21600"/>
                <a:gd name="T9" fmla="*/ 3582 h 21600"/>
                <a:gd name="T10" fmla="*/ 10799 w 21600"/>
                <a:gd name="T11" fmla="*/ -2700 h 21600"/>
                <a:gd name="T12" fmla="*/ 14849 w 21600"/>
                <a:gd name="T13" fmla="*/ 1350 h 21600"/>
                <a:gd name="T14" fmla="*/ 10799 w 21600"/>
                <a:gd name="T15" fmla="*/ 54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99" y="2700"/>
                  </a:moveTo>
                  <a:cubicBezTo>
                    <a:pt x="8207" y="2700"/>
                    <a:pt x="5771" y="3941"/>
                    <a:pt x="4246" y="6038"/>
                  </a:cubicBezTo>
                  <a:lnTo>
                    <a:pt x="2062" y="4451"/>
                  </a:lnTo>
                  <a:cubicBezTo>
                    <a:pt x="4094" y="1655"/>
                    <a:pt x="7342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r>
                <a:rPr kumimoji="1" lang="en-US" sz="1800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Service</a:t>
              </a:r>
              <a:endParaRPr kumimoji="1" lang="en-US"/>
            </a:p>
          </p:txBody>
        </p:sp>
        <p:sp>
          <p:nvSpPr>
            <p:cNvPr id="9257" name="AutoShape 41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11796480 0 0"/>
                <a:gd name="G1" fmla="+- 8257536 0 0"/>
                <a:gd name="G2" fmla="+- 11796480 0 8257536"/>
                <a:gd name="G3" fmla="+- 10800 0 0"/>
                <a:gd name="G4" fmla="+- 0 0 117964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8257536"/>
                <a:gd name="G10" fmla="+- 8100 0 2700"/>
                <a:gd name="G11" fmla="cos G10 11796480"/>
                <a:gd name="G12" fmla="sin G10 11796480"/>
                <a:gd name="G13" fmla="cos 13500 11796480"/>
                <a:gd name="G14" fmla="sin 13500 1179648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11796480"/>
                <a:gd name="G22" fmla="sin G20 11796480"/>
                <a:gd name="G23" fmla="+- G21 10800 0"/>
                <a:gd name="G24" fmla="+- G12 G23 G22"/>
                <a:gd name="G25" fmla="+- G22 G23 G11"/>
                <a:gd name="G26" fmla="cos 10800 11796480"/>
                <a:gd name="G27" fmla="sin 10800 11796480"/>
                <a:gd name="G28" fmla="cos 8100 11796480"/>
                <a:gd name="G29" fmla="sin 8100 117964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8257536"/>
                <a:gd name="G36" fmla="sin G34 8257536"/>
                <a:gd name="G37" fmla="+/ 8257536 117964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177 w 21600"/>
                <a:gd name="T5" fmla="*/ 15703 h 21600"/>
                <a:gd name="T6" fmla="*/ 5245 w 21600"/>
                <a:gd name="T7" fmla="*/ 18445 h 21600"/>
                <a:gd name="T8" fmla="*/ 3582 w 21600"/>
                <a:gd name="T9" fmla="*/ 14477 h 21600"/>
                <a:gd name="T10" fmla="*/ -2700 w 21600"/>
                <a:gd name="T11" fmla="*/ 10800 h 21600"/>
                <a:gd name="T12" fmla="*/ 1350 w 21600"/>
                <a:gd name="T13" fmla="*/ 6750 h 21600"/>
                <a:gd name="T14" fmla="*/ 54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2700" y="10800"/>
                  </a:moveTo>
                  <a:cubicBezTo>
                    <a:pt x="2700" y="13392"/>
                    <a:pt x="3941" y="15828"/>
                    <a:pt x="6038" y="17353"/>
                  </a:cubicBezTo>
                  <a:lnTo>
                    <a:pt x="4451" y="19537"/>
                  </a:lnTo>
                  <a:cubicBezTo>
                    <a:pt x="1655" y="17505"/>
                    <a:pt x="0" y="14257"/>
                    <a:pt x="0" y="10800"/>
                  </a:cubicBezTo>
                  <a:lnTo>
                    <a:pt x="-2700" y="10800"/>
                  </a:lnTo>
                  <a:lnTo>
                    <a:pt x="1350" y="6750"/>
                  </a:lnTo>
                  <a:lnTo>
                    <a:pt x="5400" y="10800"/>
                  </a:lnTo>
                  <a:lnTo>
                    <a:pt x="2700" y="108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58" name="AutoShape 42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5898240 0 0"/>
                <a:gd name="G1" fmla="+- 2359296 0 0"/>
                <a:gd name="G2" fmla="+- 5898240 0 2359296"/>
                <a:gd name="G3" fmla="+- 10800 0 0"/>
                <a:gd name="G4" fmla="+- 0 0 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2359296"/>
                <a:gd name="G10" fmla="+- 8100 0 2700"/>
                <a:gd name="G11" fmla="cos G10 5898240"/>
                <a:gd name="G12" fmla="sin G10 5898240"/>
                <a:gd name="G13" fmla="cos 13500 5898240"/>
                <a:gd name="G14" fmla="sin 13500 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5898240"/>
                <a:gd name="G22" fmla="sin G20 5898240"/>
                <a:gd name="G23" fmla="+- G21 10800 0"/>
                <a:gd name="G24" fmla="+- G12 G23 G22"/>
                <a:gd name="G25" fmla="+- G22 G23 G11"/>
                <a:gd name="G26" fmla="cos 10800 5898240"/>
                <a:gd name="G27" fmla="sin 10800 5898240"/>
                <a:gd name="G28" fmla="cos 8100 5898240"/>
                <a:gd name="G29" fmla="sin 8100 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2359296"/>
                <a:gd name="G36" fmla="sin G34 2359296"/>
                <a:gd name="G37" fmla="+/ 2359296 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5703 w 21600"/>
                <a:gd name="T5" fmla="*/ 20422 h 21600"/>
                <a:gd name="T6" fmla="*/ 18445 w 21600"/>
                <a:gd name="T7" fmla="*/ 16354 h 21600"/>
                <a:gd name="T8" fmla="*/ 14477 w 21600"/>
                <a:gd name="T9" fmla="*/ 18017 h 21600"/>
                <a:gd name="T10" fmla="*/ 10800 w 21600"/>
                <a:gd name="T11" fmla="*/ 24300 h 21600"/>
                <a:gd name="T12" fmla="*/ 6750 w 21600"/>
                <a:gd name="T13" fmla="*/ 20250 h 21600"/>
                <a:gd name="T14" fmla="*/ 10800 w 21600"/>
                <a:gd name="T15" fmla="*/ 162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800" y="18900"/>
                  </a:moveTo>
                  <a:cubicBezTo>
                    <a:pt x="13392" y="18899"/>
                    <a:pt x="15828" y="17658"/>
                    <a:pt x="17353" y="15561"/>
                  </a:cubicBezTo>
                  <a:lnTo>
                    <a:pt x="19537" y="17148"/>
                  </a:lnTo>
                  <a:cubicBezTo>
                    <a:pt x="17505" y="19944"/>
                    <a:pt x="14257" y="21599"/>
                    <a:pt x="10800" y="21600"/>
                  </a:cubicBezTo>
                  <a:lnTo>
                    <a:pt x="10800" y="24300"/>
                  </a:lnTo>
                  <a:lnTo>
                    <a:pt x="6750" y="20250"/>
                  </a:lnTo>
                  <a:lnTo>
                    <a:pt x="10800" y="16200"/>
                  </a:lnTo>
                  <a:lnTo>
                    <a:pt x="10800" y="1890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59" name="AutoShape 43"/>
            <p:cNvSpPr>
              <a:spLocks noChangeArrowheads="1"/>
            </p:cNvSpPr>
            <p:nvPr/>
          </p:nvSpPr>
          <p:spPr bwMode="auto">
            <a:xfrm flipH="1">
              <a:off x="2064" y="2160"/>
              <a:ext cx="1472" cy="1472"/>
            </a:xfrm>
            <a:custGeom>
              <a:avLst/>
              <a:gdLst>
                <a:gd name="G0" fmla="+- 0 0 0"/>
                <a:gd name="G1" fmla="+- -3538944 0 0"/>
                <a:gd name="G2" fmla="+- 0 0 -3538944"/>
                <a:gd name="G3" fmla="+- 10800 0 0"/>
                <a:gd name="G4" fmla="+- 0 0 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3538944"/>
                <a:gd name="G10" fmla="+- 8100 0 2700"/>
                <a:gd name="G11" fmla="cos G10 0"/>
                <a:gd name="G12" fmla="sin G10 0"/>
                <a:gd name="G13" fmla="cos 13500 0"/>
                <a:gd name="G14" fmla="sin 13500 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0"/>
                <a:gd name="G22" fmla="sin G20 0"/>
                <a:gd name="G23" fmla="+- G21 10800 0"/>
                <a:gd name="G24" fmla="+- G12 G23 G22"/>
                <a:gd name="G25" fmla="+- G22 G23 G11"/>
                <a:gd name="G26" fmla="cos 10800 0"/>
                <a:gd name="G27" fmla="sin 10800 0"/>
                <a:gd name="G28" fmla="cos 8100 0"/>
                <a:gd name="G29" fmla="sin 8100 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3538944"/>
                <a:gd name="G36" fmla="sin G34 -3538944"/>
                <a:gd name="G37" fmla="+/ -3538944 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20422 w 21600"/>
                <a:gd name="T5" fmla="*/ 5896 h 21600"/>
                <a:gd name="T6" fmla="*/ 16354 w 21600"/>
                <a:gd name="T7" fmla="*/ 3154 h 21600"/>
                <a:gd name="T8" fmla="*/ 18017 w 21600"/>
                <a:gd name="T9" fmla="*/ 7122 h 21600"/>
                <a:gd name="T10" fmla="*/ 24300 w 21600"/>
                <a:gd name="T11" fmla="*/ 10800 h 21600"/>
                <a:gd name="T12" fmla="*/ 20250 w 21600"/>
                <a:gd name="T13" fmla="*/ 14850 h 21600"/>
                <a:gd name="T14" fmla="*/ 16200 w 21600"/>
                <a:gd name="T15" fmla="*/ 108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8900" y="10800"/>
                  </a:moveTo>
                  <a:cubicBezTo>
                    <a:pt x="18900" y="8207"/>
                    <a:pt x="17658" y="5771"/>
                    <a:pt x="15561" y="4246"/>
                  </a:cubicBezTo>
                  <a:lnTo>
                    <a:pt x="17148" y="2062"/>
                  </a:lnTo>
                  <a:cubicBezTo>
                    <a:pt x="19944" y="4094"/>
                    <a:pt x="21599" y="7342"/>
                    <a:pt x="21600" y="10799"/>
                  </a:cubicBezTo>
                  <a:lnTo>
                    <a:pt x="21600" y="10800"/>
                  </a:lnTo>
                  <a:lnTo>
                    <a:pt x="24300" y="10800"/>
                  </a:lnTo>
                  <a:lnTo>
                    <a:pt x="20250" y="14850"/>
                  </a:lnTo>
                  <a:lnTo>
                    <a:pt x="16200" y="10800"/>
                  </a:lnTo>
                  <a:lnTo>
                    <a:pt x="18900" y="10800"/>
                  </a:lnTo>
                  <a:close/>
                </a:path>
              </a:pathLst>
            </a:custGeom>
            <a:solidFill>
              <a:schemeClr val="bg2"/>
            </a:solidFill>
            <a:ln w="12700">
              <a:noFill/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3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60" name="Text Box 44"/>
            <p:cNvSpPr txBox="1">
              <a:spLocks noChangeArrowheads="1"/>
            </p:cNvSpPr>
            <p:nvPr/>
          </p:nvSpPr>
          <p:spPr bwMode="auto">
            <a:xfrm rot="1343648">
              <a:off x="2785" y="2151"/>
              <a:ext cx="518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günstig</a:t>
              </a:r>
              <a:endParaRPr kumimoji="1" lang="en-US" sz="1400" b="1">
                <a:solidFill>
                  <a:srgbClr val="F8F8F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endParaRPr>
            </a:p>
          </p:txBody>
        </p:sp>
        <p:sp>
          <p:nvSpPr>
            <p:cNvPr id="9261" name="Text Box 45"/>
            <p:cNvSpPr txBox="1">
              <a:spLocks noChangeArrowheads="1"/>
            </p:cNvSpPr>
            <p:nvPr/>
          </p:nvSpPr>
          <p:spPr bwMode="auto">
            <a:xfrm rot="-3796808">
              <a:off x="1966" y="2494"/>
              <a:ext cx="446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Präzis</a:t>
              </a:r>
            </a:p>
          </p:txBody>
        </p:sp>
        <p:sp>
          <p:nvSpPr>
            <p:cNvPr id="9262" name="Text Box 46"/>
            <p:cNvSpPr txBox="1">
              <a:spLocks noChangeArrowheads="1"/>
            </p:cNvSpPr>
            <p:nvPr/>
          </p:nvSpPr>
          <p:spPr bwMode="auto">
            <a:xfrm rot="1756136">
              <a:off x="2275" y="3303"/>
              <a:ext cx="500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schnell</a:t>
              </a:r>
            </a:p>
          </p:txBody>
        </p:sp>
        <p:sp>
          <p:nvSpPr>
            <p:cNvPr id="9263" name="Text Box 47"/>
            <p:cNvSpPr txBox="1">
              <a:spLocks noChangeArrowheads="1"/>
            </p:cNvSpPr>
            <p:nvPr/>
          </p:nvSpPr>
          <p:spPr bwMode="auto">
            <a:xfrm rot="17839167">
              <a:off x="3124" y="3062"/>
              <a:ext cx="433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 dirty="0">
                  <a:solidFill>
                    <a:srgbClr val="F8F8F8"/>
                  </a:solidFill>
                  <a:latin typeface="Arial" charset="0"/>
                </a:rPr>
                <a:t>Super</a:t>
              </a:r>
            </a:p>
          </p:txBody>
        </p:sp>
      </p:grpSp>
      <p:grpSp>
        <p:nvGrpSpPr>
          <p:cNvPr id="9291" name="Group 75"/>
          <p:cNvGrpSpPr>
            <a:grpSpLocks/>
          </p:cNvGrpSpPr>
          <p:nvPr/>
        </p:nvGrpSpPr>
        <p:grpSpPr bwMode="auto">
          <a:xfrm>
            <a:off x="1509713" y="2590800"/>
            <a:ext cx="3138487" cy="3100388"/>
            <a:chOff x="222" y="2160"/>
            <a:chExt cx="1506" cy="1488"/>
          </a:xfrm>
        </p:grpSpPr>
        <p:sp>
          <p:nvSpPr>
            <p:cNvPr id="9276" name="AutoShape 60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-5898240 0 0"/>
                <a:gd name="G1" fmla="+- -10616832 0 0"/>
                <a:gd name="G2" fmla="+- -5898240 0 -10616832"/>
                <a:gd name="G3" fmla="+- 10800 0 0"/>
                <a:gd name="G4" fmla="+- 0 0 -589824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10616832"/>
                <a:gd name="G10" fmla="+- 8100 0 2700"/>
                <a:gd name="G11" fmla="cos G10 -5898240"/>
                <a:gd name="G12" fmla="sin G10 -5898240"/>
                <a:gd name="G13" fmla="cos 13500 -5898240"/>
                <a:gd name="G14" fmla="sin 13500 -589824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-5898240"/>
                <a:gd name="G22" fmla="sin G20 -5898240"/>
                <a:gd name="G23" fmla="+- G21 10800 0"/>
                <a:gd name="G24" fmla="+- G12 G23 G22"/>
                <a:gd name="G25" fmla="+- G22 G23 G11"/>
                <a:gd name="G26" fmla="cos 10800 -5898240"/>
                <a:gd name="G27" fmla="sin 10800 -5898240"/>
                <a:gd name="G28" fmla="cos 8100 -5898240"/>
                <a:gd name="G29" fmla="sin 8100 -589824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10616832"/>
                <a:gd name="G36" fmla="sin G34 -10616832"/>
                <a:gd name="G37" fmla="+/ -10616832 -589824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4451 w 21600"/>
                <a:gd name="T5" fmla="*/ 2062 h 21600"/>
                <a:gd name="T6" fmla="*/ 1812 w 21600"/>
                <a:gd name="T7" fmla="*/ 7879 h 21600"/>
                <a:gd name="T8" fmla="*/ 6038 w 21600"/>
                <a:gd name="T9" fmla="*/ 4246 h 21600"/>
                <a:gd name="T10" fmla="*/ 10799 w 21600"/>
                <a:gd name="T11" fmla="*/ -2700 h 21600"/>
                <a:gd name="T12" fmla="*/ 14849 w 21600"/>
                <a:gd name="T13" fmla="*/ 1350 h 21600"/>
                <a:gd name="T14" fmla="*/ 10799 w 21600"/>
                <a:gd name="T15" fmla="*/ 54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0799" y="2700"/>
                  </a:moveTo>
                  <a:cubicBezTo>
                    <a:pt x="7290" y="2700"/>
                    <a:pt x="4180" y="4959"/>
                    <a:pt x="3096" y="8296"/>
                  </a:cubicBezTo>
                  <a:lnTo>
                    <a:pt x="528" y="7462"/>
                  </a:lnTo>
                  <a:cubicBezTo>
                    <a:pt x="1974" y="3012"/>
                    <a:pt x="6121" y="0"/>
                    <a:pt x="10799" y="0"/>
                  </a:cubicBezTo>
                  <a:lnTo>
                    <a:pt x="10799" y="-2700"/>
                  </a:lnTo>
                  <a:lnTo>
                    <a:pt x="14849" y="1350"/>
                  </a:lnTo>
                  <a:lnTo>
                    <a:pt x="10799" y="5400"/>
                  </a:lnTo>
                  <a:lnTo>
                    <a:pt x="10799" y="2700"/>
                  </a:lnTo>
                  <a:close/>
                </a:path>
              </a:pathLst>
            </a:custGeom>
            <a:solidFill>
              <a:schemeClr val="accent1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r>
                <a:rPr kumimoji="1" lang="en-US" b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Flexibel</a:t>
              </a:r>
            </a:p>
          </p:txBody>
        </p:sp>
        <p:sp>
          <p:nvSpPr>
            <p:cNvPr id="9277" name="AutoShape 61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9830400 0 0"/>
                <a:gd name="G1" fmla="+- 5111808 0 0"/>
                <a:gd name="G2" fmla="+- 9830400 0 5111808"/>
                <a:gd name="G3" fmla="+- 10800 0 0"/>
                <a:gd name="G4" fmla="+- 0 0 983040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5111808"/>
                <a:gd name="G10" fmla="+- 8100 0 2700"/>
                <a:gd name="G11" fmla="cos G10 9830400"/>
                <a:gd name="G12" fmla="sin G10 9830400"/>
                <a:gd name="G13" fmla="cos 13500 9830400"/>
                <a:gd name="G14" fmla="sin 13500 983040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9830400"/>
                <a:gd name="G22" fmla="sin G20 9830400"/>
                <a:gd name="G23" fmla="+- G21 10800 0"/>
                <a:gd name="G24" fmla="+- G12 G23 G22"/>
                <a:gd name="G25" fmla="+- G22 G23 G11"/>
                <a:gd name="G26" fmla="cos 10800 9830400"/>
                <a:gd name="G27" fmla="sin 10800 9830400"/>
                <a:gd name="G28" fmla="cos 8100 9830400"/>
                <a:gd name="G29" fmla="sin 8100 983040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5111808"/>
                <a:gd name="G36" fmla="sin G34 5111808"/>
                <a:gd name="G37" fmla="+/ 5111808 983040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6407 w 21600"/>
                <a:gd name="T5" fmla="*/ 20666 h 21600"/>
                <a:gd name="T6" fmla="*/ 12764 w 21600"/>
                <a:gd name="T7" fmla="*/ 20043 h 21600"/>
                <a:gd name="T8" fmla="*/ 7505 w 21600"/>
                <a:gd name="T9" fmla="*/ 18199 h 21600"/>
                <a:gd name="T10" fmla="*/ -892 w 21600"/>
                <a:gd name="T11" fmla="*/ 17550 h 21600"/>
                <a:gd name="T12" fmla="*/ 591 w 21600"/>
                <a:gd name="T13" fmla="*/ 12018 h 21600"/>
                <a:gd name="T14" fmla="*/ 6123 w 21600"/>
                <a:gd name="T15" fmla="*/ 13500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3785" y="14850"/>
                  </a:moveTo>
                  <a:cubicBezTo>
                    <a:pt x="5232" y="17356"/>
                    <a:pt x="7906" y="18900"/>
                    <a:pt x="10800" y="18900"/>
                  </a:cubicBezTo>
                  <a:cubicBezTo>
                    <a:pt x="11366" y="18899"/>
                    <a:pt x="11930" y="18840"/>
                    <a:pt x="12484" y="18722"/>
                  </a:cubicBezTo>
                  <a:lnTo>
                    <a:pt x="13045" y="21363"/>
                  </a:lnTo>
                  <a:cubicBezTo>
                    <a:pt x="12307" y="21520"/>
                    <a:pt x="11554" y="21599"/>
                    <a:pt x="10800" y="21600"/>
                  </a:cubicBezTo>
                  <a:cubicBezTo>
                    <a:pt x="6941" y="21600"/>
                    <a:pt x="3376" y="19541"/>
                    <a:pt x="1446" y="16200"/>
                  </a:cubicBezTo>
                  <a:lnTo>
                    <a:pt x="-892" y="17550"/>
                  </a:lnTo>
                  <a:lnTo>
                    <a:pt x="591" y="12018"/>
                  </a:lnTo>
                  <a:lnTo>
                    <a:pt x="6123" y="13500"/>
                  </a:lnTo>
                  <a:lnTo>
                    <a:pt x="3785" y="14850"/>
                  </a:lnTo>
                  <a:close/>
                </a:path>
              </a:pathLst>
            </a:custGeom>
            <a:solidFill>
              <a:schemeClr val="accent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78" name="AutoShape 62"/>
            <p:cNvSpPr>
              <a:spLocks noChangeArrowheads="1"/>
            </p:cNvSpPr>
            <p:nvPr/>
          </p:nvSpPr>
          <p:spPr bwMode="auto">
            <a:xfrm flipH="1">
              <a:off x="240" y="2160"/>
              <a:ext cx="1488" cy="1488"/>
            </a:xfrm>
            <a:custGeom>
              <a:avLst/>
              <a:gdLst>
                <a:gd name="G0" fmla="+- 1966080 0 0"/>
                <a:gd name="G1" fmla="+- -2752512 0 0"/>
                <a:gd name="G2" fmla="+- 1966080 0 -2752512"/>
                <a:gd name="G3" fmla="+- 10800 0 0"/>
                <a:gd name="G4" fmla="+- 0 0 1966080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8100 0 0"/>
                <a:gd name="G9" fmla="+- 0 0 -2752512"/>
                <a:gd name="G10" fmla="+- 8100 0 2700"/>
                <a:gd name="G11" fmla="cos G10 1966080"/>
                <a:gd name="G12" fmla="sin G10 1966080"/>
                <a:gd name="G13" fmla="cos 13500 1966080"/>
                <a:gd name="G14" fmla="sin 13500 1966080"/>
                <a:gd name="G15" fmla="+- G11 10800 0"/>
                <a:gd name="G16" fmla="+- G12 10800 0"/>
                <a:gd name="G17" fmla="+- G13 10800 0"/>
                <a:gd name="G18" fmla="+- G14 10800 0"/>
                <a:gd name="G19" fmla="*/ 8100 1 2"/>
                <a:gd name="G20" fmla="+- G19 5400 0"/>
                <a:gd name="G21" fmla="cos G20 1966080"/>
                <a:gd name="G22" fmla="sin G20 1966080"/>
                <a:gd name="G23" fmla="+- G21 10800 0"/>
                <a:gd name="G24" fmla="+- G12 G23 G22"/>
                <a:gd name="G25" fmla="+- G22 G23 G11"/>
                <a:gd name="G26" fmla="cos 10800 1966080"/>
                <a:gd name="G27" fmla="sin 10800 1966080"/>
                <a:gd name="G28" fmla="cos 8100 1966080"/>
                <a:gd name="G29" fmla="sin 8100 1966080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2752512"/>
                <a:gd name="G36" fmla="sin G34 -2752512"/>
                <a:gd name="G37" fmla="+/ -2752512 1966080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8100 G39"/>
                <a:gd name="G43" fmla="sin 8100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21540 w 21600"/>
                <a:gd name="T5" fmla="*/ 9671 h 21600"/>
                <a:gd name="T6" fmla="*/ 17822 w 21600"/>
                <a:gd name="T7" fmla="*/ 4476 h 21600"/>
                <a:gd name="T8" fmla="*/ 18855 w 21600"/>
                <a:gd name="T9" fmla="*/ 9953 h 21600"/>
                <a:gd name="T10" fmla="*/ 22491 w 21600"/>
                <a:gd name="T11" fmla="*/ 17549 h 21600"/>
                <a:gd name="T12" fmla="*/ 16958 w 21600"/>
                <a:gd name="T13" fmla="*/ 19031 h 21600"/>
                <a:gd name="T14" fmla="*/ 15476 w 21600"/>
                <a:gd name="T15" fmla="*/ 13499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7814" y="14849"/>
                  </a:moveTo>
                  <a:cubicBezTo>
                    <a:pt x="18525" y="13618"/>
                    <a:pt x="18900" y="12221"/>
                    <a:pt x="18900" y="10800"/>
                  </a:cubicBezTo>
                  <a:cubicBezTo>
                    <a:pt x="18900" y="8798"/>
                    <a:pt x="18158" y="6867"/>
                    <a:pt x="16819" y="5380"/>
                  </a:cubicBezTo>
                  <a:lnTo>
                    <a:pt x="18825" y="3573"/>
                  </a:lnTo>
                  <a:cubicBezTo>
                    <a:pt x="20611" y="5556"/>
                    <a:pt x="21600" y="8131"/>
                    <a:pt x="21600" y="10800"/>
                  </a:cubicBezTo>
                  <a:cubicBezTo>
                    <a:pt x="21600" y="12695"/>
                    <a:pt x="21100" y="14558"/>
                    <a:pt x="20153" y="16199"/>
                  </a:cubicBezTo>
                  <a:lnTo>
                    <a:pt x="22491" y="17549"/>
                  </a:lnTo>
                  <a:lnTo>
                    <a:pt x="16958" y="19031"/>
                  </a:lnTo>
                  <a:lnTo>
                    <a:pt x="15476" y="13499"/>
                  </a:lnTo>
                  <a:lnTo>
                    <a:pt x="17814" y="14849"/>
                  </a:lnTo>
                  <a:close/>
                </a:path>
              </a:pathLst>
            </a:custGeom>
            <a:solidFill>
              <a:schemeClr val="bg2"/>
            </a:solidFill>
            <a:ln w="12700">
              <a:miter lim="800000"/>
              <a:headEnd type="none" w="sm" len="sm"/>
              <a:tailEnd type="none" w="sm" len="sm"/>
            </a:ln>
            <a:effectLst/>
            <a:scene3d>
              <a:camera prst="legacyObliqueTopRight"/>
              <a:lightRig rig="legacyFlat2" dir="t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bg2"/>
              </a:extrusionClr>
            </a:sp3d>
          </p:spPr>
          <p:txBody>
            <a:bodyPr wrap="none" anchor="ctr" anchorCtr="1">
              <a:flatTx/>
            </a:bodyPr>
            <a:lstStyle/>
            <a:p>
              <a:pPr eaLnBrk="0" hangingPunct="0"/>
              <a:endParaRPr kumimoji="1" lang="de-DE"/>
            </a:p>
          </p:txBody>
        </p:sp>
        <p:sp>
          <p:nvSpPr>
            <p:cNvPr id="9279" name="Text Box 63"/>
            <p:cNvSpPr txBox="1">
              <a:spLocks noChangeArrowheads="1"/>
            </p:cNvSpPr>
            <p:nvPr/>
          </p:nvSpPr>
          <p:spPr bwMode="auto">
            <a:xfrm rot="1881945">
              <a:off x="1127" y="2238"/>
              <a:ext cx="395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Morgen</a:t>
              </a:r>
            </a:p>
          </p:txBody>
        </p:sp>
        <p:sp>
          <p:nvSpPr>
            <p:cNvPr id="9280" name="Text Box 64"/>
            <p:cNvSpPr txBox="1">
              <a:spLocks noChangeArrowheads="1"/>
            </p:cNvSpPr>
            <p:nvPr/>
          </p:nvSpPr>
          <p:spPr bwMode="auto">
            <a:xfrm rot="-5079371">
              <a:off x="117" y="2765"/>
              <a:ext cx="399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 dirty="0" err="1">
                  <a:solidFill>
                    <a:srgbClr val="F8F8F8"/>
                  </a:solidFill>
                  <a:latin typeface="Arial" charset="0"/>
                </a:rPr>
                <a:t>Zukunft</a:t>
              </a:r>
              <a:endParaRPr kumimoji="1" lang="en-US" sz="1400" b="1" dirty="0">
                <a:solidFill>
                  <a:srgbClr val="F8F8F8"/>
                </a:solidFill>
                <a:latin typeface="Arial" charset="0"/>
              </a:endParaRPr>
            </a:p>
          </p:txBody>
        </p:sp>
        <p:sp>
          <p:nvSpPr>
            <p:cNvPr id="9281" name="Text Box 65"/>
            <p:cNvSpPr txBox="1">
              <a:spLocks noChangeArrowheads="1"/>
            </p:cNvSpPr>
            <p:nvPr/>
          </p:nvSpPr>
          <p:spPr bwMode="auto">
            <a:xfrm rot="-1941150">
              <a:off x="1156" y="3340"/>
              <a:ext cx="324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tIns="137160" anchor="ctr">
              <a:spAutoFit/>
            </a:bodyPr>
            <a:lstStyle/>
            <a:p>
              <a:pPr algn="ctr" eaLnBrk="0" hangingPunct="0"/>
              <a:r>
                <a:rPr kumimoji="1" lang="en-US" sz="1400" b="1">
                  <a:solidFill>
                    <a:srgbClr val="F8F8F8"/>
                  </a:solidFill>
                  <a:latin typeface="Arial" charset="0"/>
                </a:rPr>
                <a:t>Heute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5" name="Rectangle 1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Wir sind die Nummer «1»</a:t>
            </a:r>
          </a:p>
          <a:p>
            <a:r>
              <a:rPr lang="de-DE" dirty="0" smtClean="0"/>
              <a:t>Und wollen das auch bleiben!</a:t>
            </a:r>
            <a:endParaRPr lang="de-DE" dirty="0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20" name="Foliennummernplatzhalt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10254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Hauptvorteile</a:t>
            </a:r>
            <a:endParaRPr lang="de-DE" dirty="0"/>
          </a:p>
        </p:txBody>
      </p:sp>
      <p:sp>
        <p:nvSpPr>
          <p:cNvPr id="10244" name="PyramidChart 1;Master;1;0.15;3"/>
          <p:cNvSpPr>
            <a:spLocks noChangeArrowheads="1"/>
          </p:cNvSpPr>
          <p:nvPr/>
        </p:nvSpPr>
        <p:spPr bwMode="auto">
          <a:xfrm>
            <a:off x="1216025" y="1981200"/>
            <a:ext cx="6723063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  <p:sp>
        <p:nvSpPr>
          <p:cNvPr id="10248" name="PyramidChart 2;Master;1;0.15;3"/>
          <p:cNvSpPr>
            <a:spLocks noChangeArrowheads="1"/>
          </p:cNvSpPr>
          <p:nvPr/>
        </p:nvSpPr>
        <p:spPr bwMode="auto">
          <a:xfrm>
            <a:off x="1219200" y="2057400"/>
            <a:ext cx="6723063" cy="392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 flipH="1">
            <a:off x="4578350" y="2143125"/>
            <a:ext cx="0" cy="0"/>
          </a:xfrm>
          <a:prstGeom prst="rtTriangl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000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de-D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Gezielte Information an Zielpublikum</a:t>
            </a:r>
          </a:p>
          <a:p>
            <a:pPr lvl="1"/>
            <a:r>
              <a:rPr lang="de-DE" dirty="0" smtClean="0"/>
              <a:t>E-Mailing</a:t>
            </a:r>
          </a:p>
          <a:p>
            <a:pPr lvl="1"/>
            <a:r>
              <a:rPr lang="de-DE" dirty="0" err="1" smtClean="0"/>
              <a:t>Aquisition</a:t>
            </a:r>
            <a:endParaRPr lang="de-DE" dirty="0" smtClean="0"/>
          </a:p>
          <a:p>
            <a:r>
              <a:rPr lang="de-DE" dirty="0" smtClean="0"/>
              <a:t>Wöchentliche Verkaufssitzungen</a:t>
            </a:r>
            <a:endParaRPr lang="de-DE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Cornelia Armani</a:t>
            </a:r>
            <a:endParaRPr lang="de-DE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400EF-EF8C-4427-9F00-623E8F158CC9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Nächste Schritte</a:t>
            </a:r>
            <a:endParaRPr lang="de-DE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BRANCHTO" val="0"/>
</p:tagLst>
</file>

<file path=ppt/theme/theme1.xml><?xml version="1.0" encoding="utf-8"?>
<a:theme xmlns:a="http://schemas.openxmlformats.org/drawingml/2006/main" name="Kapseln">
  <a:themeElements>
    <a:clrScheme name="">
      <a:dk1>
        <a:srgbClr val="000000"/>
      </a:dk1>
      <a:lt1>
        <a:srgbClr val="FFFFFF"/>
      </a:lt1>
      <a:dk2>
        <a:srgbClr val="000099"/>
      </a:dk2>
      <a:lt2>
        <a:srgbClr val="003366"/>
      </a:lt2>
      <a:accent1>
        <a:srgbClr val="427AC4"/>
      </a:accent1>
      <a:accent2>
        <a:srgbClr val="33CCCC"/>
      </a:accent2>
      <a:accent3>
        <a:srgbClr val="FFFFFF"/>
      </a:accent3>
      <a:accent4>
        <a:srgbClr val="000000"/>
      </a:accent4>
      <a:accent5>
        <a:srgbClr val="B0BEDE"/>
      </a:accent5>
      <a:accent6>
        <a:srgbClr val="2DB9B9"/>
      </a:accent6>
      <a:hlink>
        <a:srgbClr val="666699"/>
      </a:hlink>
      <a:folHlink>
        <a:srgbClr val="CC99FF"/>
      </a:folHlink>
    </a:clrScheme>
    <a:fontScheme name="Kapsel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Kapseln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eln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eln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0</TotalTime>
  <Words>103</Words>
  <Application>Microsoft Office PowerPoint</Application>
  <PresentationFormat>Bildschirmpräsentation (4:3)</PresentationFormat>
  <Paragraphs>65</Paragraphs>
  <Slides>8</Slides>
  <Notes>8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0" baseType="lpstr">
      <vt:lpstr>Kapseln</vt:lpstr>
      <vt:lpstr>Diagramm</vt:lpstr>
      <vt:lpstr>Produkt lancieren</vt:lpstr>
      <vt:lpstr>Kundenbedürfnisse</vt:lpstr>
      <vt:lpstr>Ziel</vt:lpstr>
      <vt:lpstr>Kostenanalyse</vt:lpstr>
      <vt:lpstr>Deckung der Bedürfnisse</vt:lpstr>
      <vt:lpstr>Unsere Stärken</vt:lpstr>
      <vt:lpstr>Hauptvorteile</vt:lpstr>
      <vt:lpstr>Nächste Schritte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Produkt lancieren</dc:title>
  <dc:subject>Beruflicher PC-Einsatz</dc:subject>
  <dc:creator>H. Gächter</dc:creator>
  <cp:lastModifiedBy>H. Gächter</cp:lastModifiedBy>
  <cp:revision>29</cp:revision>
  <cp:lastPrinted>1601-01-01T00:00:00Z</cp:lastPrinted>
  <dcterms:created xsi:type="dcterms:W3CDTF">1601-01-01T00:00:00Z</dcterms:created>
  <dcterms:modified xsi:type="dcterms:W3CDTF">2010-11-14T16:15:32Z</dcterms:modified>
  <cp:category/>
</cp:coreProperties>
</file>